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73AB5-FD49-4BB0-BE76-6008A1325367}" type="datetimeFigureOut">
              <a:rPr lang="ru-RU" smtClean="0"/>
              <a:t>06.10.2019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4B17F-BCCD-4C95-AD45-0DAFB9DAD3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634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98114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13163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612139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65118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952471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29065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652948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sz="11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475223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2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28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7578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46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877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28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99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94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2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867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867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867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867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867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867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867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3"/>
              </a:buClr>
              <a:buSzPts val="1400"/>
              <a:buFont typeface="Average"/>
              <a:buChar char="■"/>
              <a:defRPr sz="1867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 sz="1333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3261433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70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4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8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48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85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51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7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8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google.com/test/mobile-friendl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validator.w3.org/" TargetMode="External"/><Relationship Id="rId5" Type="http://schemas.openxmlformats.org/officeDocument/2006/relationships/hyperlink" Target="https://pr-cy.ru/speed_test/" TargetMode="External"/><Relationship Id="rId4" Type="http://schemas.openxmlformats.org/officeDocument/2006/relationships/hyperlink" Target="http://whoishistory.r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ordstat.yandex.by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27766" y="0"/>
            <a:ext cx="8627533" cy="1443102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Этапы создания сайта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1866900"/>
            <a:ext cx="80645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5000" dirty="0" smtClean="0">
                <a:latin typeface="Georgia" panose="02040502050405020303" pitchFamily="18" charset="0"/>
              </a:rPr>
              <a:t>Идея сайта</a:t>
            </a:r>
          </a:p>
          <a:p>
            <a:pPr marL="342900" indent="-342900">
              <a:buAutoNum type="arabicPeriod"/>
            </a:pPr>
            <a:r>
              <a:rPr lang="ru-RU" sz="5000" dirty="0" smtClean="0">
                <a:latin typeface="Georgia" panose="02040502050405020303" pitchFamily="18" charset="0"/>
              </a:rPr>
              <a:t>Макет сайта</a:t>
            </a:r>
          </a:p>
          <a:p>
            <a:pPr marL="342900" indent="-342900">
              <a:buAutoNum type="arabicPeriod"/>
            </a:pPr>
            <a:r>
              <a:rPr lang="ru-RU" sz="5000" dirty="0" smtClean="0">
                <a:latin typeface="Georgia" panose="02040502050405020303" pitchFamily="18" charset="0"/>
              </a:rPr>
              <a:t>Верстка </a:t>
            </a:r>
          </a:p>
          <a:p>
            <a:pPr marL="342900" indent="-342900">
              <a:buAutoNum type="arabicPeriod"/>
            </a:pPr>
            <a:r>
              <a:rPr lang="ru-RU" sz="5000" dirty="0" smtClean="0">
                <a:latin typeface="Georgia" panose="02040502050405020303" pitchFamily="18" charset="0"/>
              </a:rPr>
              <a:t>Кросс-</a:t>
            </a:r>
            <a:r>
              <a:rPr lang="ru-RU" sz="5000" dirty="0" err="1" smtClean="0">
                <a:latin typeface="Georgia" panose="02040502050405020303" pitchFamily="18" charset="0"/>
              </a:rPr>
              <a:t>браузерность</a:t>
            </a:r>
            <a:endParaRPr lang="ru-RU" sz="5000" dirty="0" smtClean="0">
              <a:latin typeface="Georgia" panose="02040502050405020303" pitchFamily="18" charset="0"/>
            </a:endParaRPr>
          </a:p>
          <a:p>
            <a:pPr marL="342900" indent="-342900">
              <a:buAutoNum type="arabicPeriod"/>
            </a:pPr>
            <a:r>
              <a:rPr lang="ru-RU" sz="5000" dirty="0" smtClean="0">
                <a:latin typeface="Georgia" panose="02040502050405020303" pitchFamily="18" charset="0"/>
              </a:rPr>
              <a:t>Адаптивность</a:t>
            </a:r>
          </a:p>
          <a:p>
            <a:pPr marL="342900" indent="-342900">
              <a:buAutoNum type="arabicPeriod"/>
            </a:pPr>
            <a:r>
              <a:rPr lang="ru-RU" sz="5000" dirty="0" smtClean="0">
                <a:latin typeface="Georgia" panose="02040502050405020303" pitchFamily="18" charset="0"/>
              </a:rPr>
              <a:t>Продвижение сайта</a:t>
            </a:r>
            <a:endParaRPr lang="ru-RU" sz="5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27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415600" y="121131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ru"/>
              <a:t>Java Script</a:t>
            </a: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275900" y="25272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ru" dirty="0">
                <a:latin typeface="Arial"/>
                <a:ea typeface="Arial"/>
                <a:cs typeface="Arial"/>
                <a:sym typeface="Arial"/>
              </a:rPr>
              <a:t>JavaScript® (часто сокращают до JS) — это лёгкий, интерпретируемый, объектно-ориентированный язык с функциями первого класса, самый известный скриптовый язык для веб-страниц, но также используется во многих не браузерных окружениях. Язык сценариев, который поддерживает динамический, объектно-ориентированный, императивный и функциональный стили программирования.</a:t>
            </a:r>
            <a:endParaRPr dirty="0"/>
          </a:p>
        </p:txBody>
      </p:sp>
      <p:sp>
        <p:nvSpPr>
          <p:cNvPr id="121" name="Google Shape;121;p20"/>
          <p:cNvSpPr txBox="1"/>
          <p:nvPr/>
        </p:nvSpPr>
        <p:spPr>
          <a:xfrm>
            <a:off x="77407" y="6417149"/>
            <a:ext cx="1686400" cy="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rgbClr val="01AFD1"/>
              </a:buClr>
              <a:buSzPts val="1000"/>
            </a:pPr>
            <a:endParaRPr sz="24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148867" y="150015"/>
            <a:ext cx="8627533" cy="14431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 b="0" i="0" u="none" strike="noStrike" kern="1200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Верстка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81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39283" y="-234603"/>
            <a:ext cx="8627533" cy="1443102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Верстка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1393164"/>
            <a:ext cx="6838950" cy="5471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9000" y="2629931"/>
            <a:ext cx="137730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Georgia" panose="02040502050405020303" pitchFamily="18" charset="0"/>
              </a:rPr>
              <a:t>fonts</a:t>
            </a:r>
          </a:p>
          <a:p>
            <a:r>
              <a:rPr lang="en-US" sz="3000" dirty="0" smtClean="0">
                <a:latin typeface="Georgia" panose="02040502050405020303" pitchFamily="18" charset="0"/>
              </a:rPr>
              <a:t>images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73200" y="2260600"/>
            <a:ext cx="134524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 smtClean="0">
                <a:latin typeface="Georgia" panose="02040502050405020303" pitchFamily="18" charset="0"/>
              </a:rPr>
              <a:t>assets</a:t>
            </a:r>
          </a:p>
          <a:p>
            <a:r>
              <a:rPr lang="en-US" sz="3000" dirty="0" err="1">
                <a:latin typeface="Georgia" panose="02040502050405020303" pitchFamily="18" charset="0"/>
              </a:rPr>
              <a:t>c</a:t>
            </a:r>
            <a:r>
              <a:rPr lang="en-US" sz="3000" dirty="0" err="1" smtClean="0">
                <a:latin typeface="Georgia" panose="02040502050405020303" pitchFamily="18" charset="0"/>
              </a:rPr>
              <a:t>ss</a:t>
            </a:r>
            <a:endParaRPr lang="en-US" sz="3000" dirty="0" smtClean="0">
              <a:latin typeface="Georgia" panose="02040502050405020303" pitchFamily="18" charset="0"/>
            </a:endParaRPr>
          </a:p>
          <a:p>
            <a:r>
              <a:rPr lang="en-US" sz="3000" dirty="0" err="1" smtClean="0">
                <a:latin typeface="Georgia" panose="02040502050405020303" pitchFamily="18" charset="0"/>
              </a:rPr>
              <a:t>js</a:t>
            </a:r>
            <a:endParaRPr lang="en-US" sz="3000" dirty="0" smtClean="0">
              <a:latin typeface="Georgia" panose="02040502050405020303" pitchFamily="18" charset="0"/>
            </a:endParaRPr>
          </a:p>
          <a:p>
            <a:r>
              <a:rPr lang="en-US" dirty="0" smtClean="0"/>
              <a:t>Index.html</a:t>
            </a:r>
            <a:endParaRPr lang="ru-RU" dirty="0"/>
          </a:p>
        </p:txBody>
      </p:sp>
      <p:cxnSp>
        <p:nvCxnSpPr>
          <p:cNvPr id="8" name="Прямая со стрелкой 7"/>
          <p:cNvCxnSpPr>
            <a:endCxn id="5" idx="1"/>
          </p:cNvCxnSpPr>
          <p:nvPr/>
        </p:nvCxnSpPr>
        <p:spPr>
          <a:xfrm>
            <a:off x="2628900" y="2629931"/>
            <a:ext cx="740100" cy="50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8333" y="1452790"/>
            <a:ext cx="3908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Структура папок проекта</a:t>
            </a:r>
            <a:r>
              <a:rPr lang="en-US" sz="24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:</a:t>
            </a:r>
            <a:endParaRPr lang="ru-RU" sz="24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0500" y="4642009"/>
            <a:ext cx="1415772" cy="221599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000" dirty="0" err="1" smtClean="0">
                <a:latin typeface="Georgia" panose="02040502050405020303" pitchFamily="18" charset="0"/>
              </a:rPr>
              <a:t>Css</a:t>
            </a:r>
            <a:endParaRPr lang="en-US" sz="3000" dirty="0" smtClean="0">
              <a:latin typeface="Georgia" panose="02040502050405020303" pitchFamily="18" charset="0"/>
            </a:endParaRPr>
          </a:p>
          <a:p>
            <a:r>
              <a:rPr lang="en-US" sz="3000" dirty="0" smtClean="0">
                <a:latin typeface="Georgia" panose="02040502050405020303" pitchFamily="18" charset="0"/>
              </a:rPr>
              <a:t>Fonts</a:t>
            </a:r>
          </a:p>
          <a:p>
            <a:r>
              <a:rPr lang="en-US" sz="3000" dirty="0" smtClean="0">
                <a:latin typeface="Georgia" panose="02040502050405020303" pitchFamily="18" charset="0"/>
              </a:rPr>
              <a:t>Images</a:t>
            </a:r>
          </a:p>
          <a:p>
            <a:r>
              <a:rPr lang="en-US" sz="3000" dirty="0" err="1" smtClean="0">
                <a:latin typeface="Georgia" panose="02040502050405020303" pitchFamily="18" charset="0"/>
              </a:rPr>
              <a:t>Js</a:t>
            </a:r>
            <a:endParaRPr lang="en-US" sz="3000" dirty="0" smtClean="0">
              <a:latin typeface="Georgia" panose="02040502050405020303" pitchFamily="18" charset="0"/>
            </a:endParaRPr>
          </a:p>
          <a:p>
            <a:r>
              <a:rPr lang="en-US" dirty="0" smtClean="0"/>
              <a:t>Index.html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632576" y="4120718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или</a:t>
            </a:r>
            <a:r>
              <a:rPr lang="en-US" sz="24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:</a:t>
            </a:r>
            <a:endParaRPr lang="ru-RU" sz="24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77407" y="6417149"/>
            <a:ext cx="1686400" cy="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rgbClr val="01AFD1"/>
              </a:buClr>
              <a:buSzPts val="1000"/>
            </a:pPr>
            <a:endParaRPr sz="24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027766" y="0"/>
            <a:ext cx="8627533" cy="14431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 b="0" i="0" u="none" strike="noStrike" kern="1200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sz="6000" dirty="0" err="1" smtClean="0">
                <a:solidFill>
                  <a:srgbClr val="FF0000"/>
                </a:solidFill>
                <a:latin typeface="Georgia" panose="02040502050405020303" pitchFamily="18" charset="0"/>
              </a:rPr>
              <a:t>Кроссбраузерность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2" y="4625349"/>
            <a:ext cx="4216400" cy="2108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26" y="1847850"/>
            <a:ext cx="4075289" cy="2292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26" y="2857499"/>
            <a:ext cx="2125343" cy="212534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5" y="3127374"/>
            <a:ext cx="2292045" cy="20256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28" y="4470226"/>
            <a:ext cx="2232072" cy="21051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72" y="1627252"/>
            <a:ext cx="2911427" cy="213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5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77407" y="6417149"/>
            <a:ext cx="1686400" cy="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rgbClr val="01AFD1"/>
              </a:buClr>
              <a:buSzPts val="1000"/>
            </a:pPr>
            <a:endParaRPr sz="24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027766" y="0"/>
            <a:ext cx="8627533" cy="14431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 b="0" i="0" u="none" strike="noStrike" kern="1200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Адаптивность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" y="1443102"/>
            <a:ext cx="5662993" cy="52324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50" y="1415162"/>
            <a:ext cx="5861050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6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77407" y="6417149"/>
            <a:ext cx="1686400" cy="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rgbClr val="01AFD1"/>
              </a:buClr>
              <a:buSzPts val="1000"/>
            </a:pPr>
            <a:endParaRPr sz="24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027766" y="0"/>
            <a:ext cx="8627533" cy="14431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 b="0" i="0" u="none" strike="noStrike" kern="1200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Продвижение сайта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607655"/>
              </p:ext>
            </p:extLst>
          </p:nvPr>
        </p:nvGraphicFramePr>
        <p:xfrm>
          <a:off x="660401" y="1536701"/>
          <a:ext cx="10655298" cy="52362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208"/>
                <a:gridCol w="4842074"/>
                <a:gridCol w="369311"/>
                <a:gridCol w="5197705"/>
              </a:tblGrid>
              <a:tr h="22477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1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Адаптивность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21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Чем больше видео, фото и аудио контента, тем лучше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0679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0" u="none" strike="noStrike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2</a:t>
                      </a:r>
                      <a:endParaRPr lang="ru-RU" sz="1300" b="0" i="0" u="none" strike="noStrike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0" u="none" strike="noStrike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Длительность регистрации домена</a:t>
                      </a:r>
                      <a:endParaRPr lang="ru-RU" sz="1300" b="0" i="0" u="none" strike="noStrike" dirty="0">
                        <a:solidFill>
                          <a:schemeClr val="tx1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22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Битых ссылок быть не должно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19780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3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История домена - лучше никогда не используемый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23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Осторожнее с партнерскими ссылками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2477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4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Ключевик в имени поддомена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24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Код HTML должен быть идеальным(WC3 еще не все)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1578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5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 dirty="0">
                          <a:effectLst/>
                          <a:latin typeface="Georgia" panose="02040502050405020303" pitchFamily="18" charset="0"/>
                        </a:rPr>
                        <a:t>Лучше публичный (а не приватный) WHOIS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25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Чем авторитетнее домен - тем лучше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1578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6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Обязательно!!! </a:t>
                      </a:r>
                      <a:r>
                        <a:rPr lang="ru-RU" sz="1300" b="1" u="none" strike="noStrike" dirty="0" err="1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Ключевик</a:t>
                      </a:r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 в </a:t>
                      </a:r>
                      <a:r>
                        <a:rPr lang="ru-RU" sz="1300" b="1" u="none" strike="noStrike" dirty="0" err="1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Title</a:t>
                      </a:r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 - в самое начале </a:t>
                      </a:r>
                      <a:r>
                        <a:rPr lang="ru-RU" sz="1300" b="1" u="none" strike="noStrike" dirty="0" err="1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Title</a:t>
                      </a:r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!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26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Чем короче URL - тем лучше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0679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7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Обязательно! </a:t>
                      </a:r>
                      <a:r>
                        <a:rPr lang="ru-RU" sz="1300" b="1" u="none" strike="noStrike" dirty="0" err="1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Ключевик</a:t>
                      </a:r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 в </a:t>
                      </a:r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Description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27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Ключевик должен быть в URL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17982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8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Обязательно! </a:t>
                      </a:r>
                      <a:r>
                        <a:rPr lang="ru-RU" sz="1300" b="1" u="none" strike="noStrike" dirty="0" err="1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Ключевик</a:t>
                      </a:r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 в </a:t>
                      </a:r>
                      <a:r>
                        <a:rPr lang="en-US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H1</a:t>
                      </a:r>
                      <a:endParaRPr lang="en-US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28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Желательны источники и ссылки (как в научных)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2477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9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Ключевое слово в имени домена (лучше в начале)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29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Обязательно наличие списков в контенте (любых)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30569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10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Скорость загрузки страницы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30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Наличие контактной информации на сайте!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3376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11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Чем длиннее контент, тем лучше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31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Обязательно наличие карты сайта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7872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12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Контент не должен повторяться на разных страницах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32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Сервер сайта должен быть супер надежен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31468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13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Максимально описать картинки (важно и имя файла)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33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Желательно наличие SSL сертификата на сайте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30569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14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Регулярная смена контента (чем больше - тем лучше)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34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На странице должна быть конфиденциальность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332671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15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 dirty="0">
                          <a:effectLst/>
                          <a:latin typeface="Georgia" panose="02040502050405020303" pitchFamily="18" charset="0"/>
                        </a:rPr>
                        <a:t>Лучше </a:t>
                      </a:r>
                      <a:r>
                        <a:rPr lang="ru-RU" sz="1300" u="none" strike="noStrike" dirty="0" err="1">
                          <a:effectLst/>
                          <a:latin typeface="Georgia" panose="02040502050405020303" pitchFamily="18" charset="0"/>
                        </a:rPr>
                        <a:t>ключевик</a:t>
                      </a:r>
                      <a:r>
                        <a:rPr lang="ru-RU" sz="1300" u="none" strike="noStrike" dirty="0">
                          <a:effectLst/>
                          <a:latin typeface="Georgia" panose="02040502050405020303" pitchFamily="18" charset="0"/>
                        </a:rPr>
                        <a:t> в первой сотне слов контента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35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Желательно использование GOOGLE  Analytics и Webmaster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24776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16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Хорошо, если есть ссылки на иные популярные ресурсы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36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Не плохо лайки, твиты и т.п.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395608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17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Желательно полное совпадение ключевика в тексте </a:t>
                      </a:r>
                      <a:b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</a:br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с запросом пользователя (если синоными - хуже)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37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Ссылки, расположенные в контенте, важнее чем в др.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449554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18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Контент на сайтах, на которые указывают сслылки, должен быть на туже тему, которую вы продвигаете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38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Не должно быть жалоб на нарушение авторских прав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15787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19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Обязательно 100%!!! Уникальность контента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39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Не перебарщивать с SEO оптимизацией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  <a:tr h="24275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b="1" u="none" strike="noStrike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20</a:t>
                      </a:r>
                      <a:endParaRPr lang="ru-RU" sz="1300" b="1" i="0" u="none" strike="noStrike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b="1" u="none" strike="noStrike" dirty="0">
                          <a:solidFill>
                            <a:srgbClr val="FF0000"/>
                          </a:solidFill>
                          <a:effectLst/>
                          <a:latin typeface="Georgia" panose="02040502050405020303" pitchFamily="18" charset="0"/>
                        </a:rPr>
                        <a:t>Текст для людей</a:t>
                      </a:r>
                      <a:endParaRPr lang="ru-RU" sz="1300" b="1" i="0" u="none" strike="noStrike" dirty="0">
                        <a:solidFill>
                          <a:srgbClr val="FF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300" u="none" strike="noStrike">
                          <a:effectLst/>
                          <a:latin typeface="Georgia" panose="02040502050405020303" pitchFamily="18" charset="0"/>
                        </a:rPr>
                        <a:t>40</a:t>
                      </a:r>
                      <a:endParaRPr lang="ru-RU" sz="13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300" u="none" strike="noStrike" dirty="0">
                          <a:effectLst/>
                          <a:latin typeface="Georgia" panose="02040502050405020303" pitchFamily="18" charset="0"/>
                        </a:rPr>
                        <a:t>Стараться не скрывать партнерские ссылки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6724" marR="6724" marT="672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6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415600" y="36041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 dirty="0"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415600" y="1334419"/>
            <a:ext cx="11360800" cy="57480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Адаптивность - </a:t>
            </a:r>
            <a:r>
              <a:rPr lang="en-US" sz="1600" dirty="0">
                <a:solidFill>
                  <a:schemeClr val="tx1"/>
                </a:solidFill>
                <a:hlinkClick r:id="rId3"/>
              </a:rPr>
              <a:t>https://search.google.com/test/mobile-friendly</a:t>
            </a:r>
            <a:endParaRPr lang="ru-RU" sz="1600" b="1" dirty="0" smtClean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История домена - лучше никогда не 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используемый - </a:t>
            </a:r>
            <a:r>
              <a:rPr lang="en-US" sz="1600" dirty="0">
                <a:hlinkClick r:id="rId4"/>
              </a:rPr>
              <a:t>http://whoishistory.ru/</a:t>
            </a: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u-RU" sz="1600" b="1" dirty="0" err="1" smtClean="0">
                <a:solidFill>
                  <a:srgbClr val="FF0000"/>
                </a:solidFill>
                <a:latin typeface="Georgia" panose="02040502050405020303" pitchFamily="18" charset="0"/>
              </a:rPr>
              <a:t>Ключевик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в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Title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- в самое начале </a:t>
            </a:r>
            <a:r>
              <a:rPr lang="ru-RU" sz="1600" b="1" dirty="0" err="1" smtClean="0">
                <a:solidFill>
                  <a:srgbClr val="FF0000"/>
                </a:solidFill>
                <a:latin typeface="Georgia" panose="02040502050405020303" pitchFamily="18" charset="0"/>
              </a:rPr>
              <a:t>Title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, </a:t>
            </a:r>
            <a:r>
              <a:rPr lang="ru-RU" sz="1600" b="1" dirty="0" err="1" smtClean="0">
                <a:solidFill>
                  <a:srgbClr val="FF0000"/>
                </a:solidFill>
                <a:latin typeface="Georgia" panose="02040502050405020303" pitchFamily="18" charset="0"/>
              </a:rPr>
              <a:t>ключевик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в </a:t>
            </a:r>
            <a:r>
              <a:rPr lang="en-US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Description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, </a:t>
            </a:r>
            <a:r>
              <a:rPr lang="ru-RU" sz="1600" b="1" dirty="0" err="1" smtClean="0">
                <a:solidFill>
                  <a:srgbClr val="FF0000"/>
                </a:solidFill>
                <a:latin typeface="Georgia" panose="02040502050405020303" pitchFamily="18" charset="0"/>
              </a:rPr>
              <a:t>ключевик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в </a:t>
            </a:r>
            <a:r>
              <a:rPr lang="en-US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H1</a:t>
            </a: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Скорость загрузки 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страницы</a:t>
            </a:r>
            <a:r>
              <a:rPr lang="en-US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 - </a:t>
            </a:r>
            <a:r>
              <a:rPr lang="en-US" sz="1600" dirty="0">
                <a:hlinkClick r:id="rId5"/>
              </a:rPr>
              <a:t>https://pr-cy.ru/speed_test/</a:t>
            </a: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Код HTML должен быть идеальным(WC3 еще не все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)</a:t>
            </a:r>
            <a:r>
              <a:rPr lang="en-US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 - </a:t>
            </a:r>
            <a:r>
              <a:rPr lang="en-US" sz="1600" dirty="0">
                <a:hlinkClick r:id="rId6"/>
              </a:rPr>
              <a:t>https://validator.w3.org/</a:t>
            </a: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Наличие контактной информации на сайте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!</a:t>
            </a:r>
          </a:p>
          <a:p>
            <a:pPr marL="0" indent="0">
              <a:buNone/>
            </a:pP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Чем больше видео, фото и аудио контента, тем 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лучше (уникального)</a:t>
            </a:r>
          </a:p>
          <a:p>
            <a:pPr marL="0" indent="0">
              <a:buNone/>
            </a:pPr>
            <a:endParaRPr lang="ru-RU" sz="1600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Чем длиннее контент, тем 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лучше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Контент не должен повторяться на разных 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страницах 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Регулярная смена контента (чем больше - тем лучше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)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Обязательно 100%!!! Уникальность </a:t>
            </a:r>
            <a:r>
              <a:rPr lang="ru-RU" sz="1600" b="1" dirty="0" smtClean="0">
                <a:solidFill>
                  <a:srgbClr val="FF0000"/>
                </a:solidFill>
                <a:latin typeface="Georgia" panose="02040502050405020303" pitchFamily="18" charset="0"/>
              </a:rPr>
              <a:t>контента</a:t>
            </a:r>
          </a:p>
          <a:p>
            <a:pPr marL="0" indent="0">
              <a:buNone/>
            </a:pP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Текст для людей</a:t>
            </a: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ru-RU" b="1" dirty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21" name="Google Shape;121;p20"/>
          <p:cNvSpPr txBox="1"/>
          <p:nvPr/>
        </p:nvSpPr>
        <p:spPr>
          <a:xfrm>
            <a:off x="77407" y="6417149"/>
            <a:ext cx="1686400" cy="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rgbClr val="01AFD1"/>
              </a:buClr>
              <a:buSzPts val="1000"/>
            </a:pPr>
            <a:endParaRPr sz="24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3148867" y="150015"/>
            <a:ext cx="8627533" cy="14431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 b="0" i="0" u="none" strike="noStrike" kern="1200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Продвижение сайта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9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27766" y="0"/>
            <a:ext cx="8627533" cy="1443102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Идея сайта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2359660"/>
            <a:ext cx="4972050" cy="39776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2359660"/>
            <a:ext cx="4972050" cy="3977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4350" y="1443102"/>
            <a:ext cx="6417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Georgia" panose="02040502050405020303" pitchFamily="18" charset="0"/>
                <a:hlinkClick r:id="rId4"/>
              </a:rPr>
              <a:t>https://wordstat.yandex.by</a:t>
            </a:r>
            <a:endParaRPr lang="ru-RU" sz="4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61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27766" y="0"/>
            <a:ext cx="8627533" cy="1443102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Макет сайта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1443102"/>
            <a:ext cx="680085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27766" y="0"/>
            <a:ext cx="8627533" cy="1443102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Макет сайта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850" y="2692400"/>
            <a:ext cx="4933950" cy="39471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3" y="2044700"/>
            <a:ext cx="5685107" cy="39471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39900" y="1516102"/>
            <a:ext cx="2618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Неправильно</a:t>
            </a:r>
            <a:endParaRPr lang="ru-RU" sz="3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37275" y="2087654"/>
            <a:ext cx="2198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 smtClean="0">
                <a:solidFill>
                  <a:schemeClr val="accent6"/>
                </a:solidFill>
                <a:latin typeface="Georgia" panose="02040502050405020303" pitchFamily="18" charset="0"/>
              </a:rPr>
              <a:t>Правильно</a:t>
            </a:r>
            <a:endParaRPr lang="ru-RU" sz="3000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27766" y="0"/>
            <a:ext cx="8627533" cy="1443102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Макет сайта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222501"/>
            <a:ext cx="5631437" cy="39584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7" y="2222501"/>
            <a:ext cx="4930773" cy="39446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7766" y="1555802"/>
            <a:ext cx="2618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Неправильно</a:t>
            </a:r>
            <a:endParaRPr lang="ru-RU" sz="3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8575" y="1633602"/>
            <a:ext cx="2198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 smtClean="0">
                <a:solidFill>
                  <a:schemeClr val="accent6"/>
                </a:solidFill>
                <a:latin typeface="Georgia" panose="02040502050405020303" pitchFamily="18" charset="0"/>
              </a:rPr>
              <a:t>Правильно</a:t>
            </a:r>
            <a:endParaRPr lang="ru-RU" sz="3000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2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27766" y="0"/>
            <a:ext cx="8627533" cy="1443102"/>
          </a:xfrm>
        </p:spPr>
        <p:txBody>
          <a:bodyPr>
            <a:noAutofit/>
          </a:bodyPr>
          <a:lstStyle/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Макет сайта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6440"/>
            <a:ext cx="5950881" cy="48797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996440"/>
            <a:ext cx="6076950" cy="4861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54506" y="1539101"/>
            <a:ext cx="2198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 smtClean="0">
                <a:solidFill>
                  <a:schemeClr val="accent6"/>
                </a:solidFill>
                <a:latin typeface="Georgia" panose="02040502050405020303" pitchFamily="18" charset="0"/>
              </a:rPr>
              <a:t>Правильно</a:t>
            </a:r>
            <a:endParaRPr lang="ru-RU" sz="3000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57570" y="1539101"/>
            <a:ext cx="2618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Неправильно</a:t>
            </a:r>
            <a:endParaRPr lang="ru-RU" sz="3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4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77407" y="6417149"/>
            <a:ext cx="1686400" cy="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rgbClr val="01AFD1"/>
              </a:buClr>
              <a:buSzPts val="1000"/>
            </a:pPr>
            <a:endParaRPr sz="24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027766" y="0"/>
            <a:ext cx="8627533" cy="14431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 b="0" i="0" u="none" strike="noStrike" kern="1200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Верстка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415600" y="1861949"/>
            <a:ext cx="11360800" cy="4555200"/>
          </a:xfrm>
        </p:spPr>
        <p:txBody>
          <a:bodyPr>
            <a:normAutofit/>
          </a:bodyPr>
          <a:lstStyle/>
          <a:p>
            <a:pPr marL="152396" indent="0">
              <a:buNone/>
            </a:pPr>
            <a:r>
              <a:rPr lang="en-US" sz="5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Frontend </a:t>
            </a:r>
            <a:r>
              <a:rPr lang="ru-RU" sz="5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разработка</a:t>
            </a:r>
            <a:r>
              <a:rPr lang="en-US" sz="5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FF0000"/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HTML</a:t>
            </a:r>
            <a:r>
              <a:rPr lang="en-US" sz="4000" dirty="0" smtClean="0">
                <a:solidFill>
                  <a:schemeClr val="tx1"/>
                </a:solidFill>
                <a:latin typeface="Georgia" panose="02040502050405020303" pitchFamily="18" charset="0"/>
              </a:rPr>
              <a:t> </a:t>
            </a:r>
            <a:r>
              <a:rPr lang="ru-RU" sz="4000" dirty="0" smtClean="0">
                <a:solidFill>
                  <a:schemeClr val="tx1"/>
                </a:solidFill>
                <a:latin typeface="Georgia" panose="02040502050405020303" pitchFamily="18" charset="0"/>
              </a:rPr>
              <a:t>- разметка страницы</a:t>
            </a:r>
            <a:endParaRPr lang="en-US" sz="4000" dirty="0" smtClean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CSS</a:t>
            </a:r>
            <a:r>
              <a:rPr lang="ru-RU" sz="4000" dirty="0" smtClean="0">
                <a:solidFill>
                  <a:schemeClr val="tx1"/>
                </a:solidFill>
                <a:latin typeface="Georgia" panose="02040502050405020303" pitchFamily="18" charset="0"/>
              </a:rPr>
              <a:t> – стили разметки</a:t>
            </a:r>
            <a:endParaRPr lang="en-US" sz="4000" dirty="0" smtClean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JavaScript</a:t>
            </a:r>
            <a:r>
              <a:rPr lang="ru-RU" sz="4000" dirty="0" smtClean="0">
                <a:solidFill>
                  <a:schemeClr val="tx1"/>
                </a:solidFill>
                <a:latin typeface="Georgia" panose="02040502050405020303" pitchFamily="18" charset="0"/>
              </a:rPr>
              <a:t> – динамика страницы</a:t>
            </a:r>
            <a:endParaRPr lang="ru-RU" sz="40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0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37833" y="1796549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5722"/>
              </a:buClr>
            </a:pPr>
            <a:r>
              <a:rPr lang="ru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HTML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37833" y="2829167"/>
            <a:ext cx="6967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ru" dirty="0">
                <a:latin typeface="Arial"/>
                <a:ea typeface="Arial"/>
                <a:cs typeface="Arial"/>
                <a:sym typeface="Arial"/>
              </a:rPr>
              <a:t>HTML (от англ. HyperText Markup Language  «язык гипертекстовой разметки») — </a:t>
            </a:r>
            <a:br>
              <a:rPr lang="ru" dirty="0">
                <a:latin typeface="Arial"/>
                <a:ea typeface="Arial"/>
                <a:cs typeface="Arial"/>
                <a:sym typeface="Arial"/>
              </a:rPr>
            </a:br>
            <a:r>
              <a:rPr lang="ru" dirty="0">
                <a:latin typeface="Arial"/>
                <a:ea typeface="Arial"/>
                <a:cs typeface="Arial"/>
                <a:sym typeface="Arial"/>
              </a:rPr>
              <a:t>стандартизированный язык разметки документов во Всемирной паутине. </a:t>
            </a:r>
            <a:br>
              <a:rPr lang="ru" dirty="0">
                <a:latin typeface="Arial"/>
                <a:ea typeface="Arial"/>
                <a:cs typeface="Arial"/>
                <a:sym typeface="Arial"/>
              </a:rPr>
            </a:br>
            <a:r>
              <a:rPr lang="ru" dirty="0">
                <a:latin typeface="Arial"/>
                <a:ea typeface="Arial"/>
                <a:cs typeface="Arial"/>
                <a:sym typeface="Arial"/>
              </a:rPr>
              <a:t>Большинство веб-страниц содержат описание разметки на языке HTML(или XHTML).</a:t>
            </a:r>
            <a:r>
              <a:rPr lang="ru" dirty="0"/>
              <a:t/>
            </a:r>
            <a:br>
              <a:rPr lang="ru" dirty="0"/>
            </a:br>
            <a:endParaRPr dirty="0"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2300" y="2042767"/>
            <a:ext cx="3559099" cy="35590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7407" y="6417149"/>
            <a:ext cx="1686400" cy="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rgbClr val="01AFD1"/>
              </a:buClr>
              <a:buSzPts val="1000"/>
            </a:pPr>
            <a:endParaRPr sz="24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027766" y="0"/>
            <a:ext cx="8627533" cy="14431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 b="0" i="0" u="none" strike="noStrike" kern="1200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Верстка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415600" y="1061302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FF5722"/>
              </a:buClr>
            </a:pPr>
            <a:r>
              <a:rPr lang="ru" dirty="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CSS 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415600" y="1950334"/>
            <a:ext cx="588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ru" dirty="0">
                <a:latin typeface="Arial"/>
                <a:ea typeface="Arial"/>
                <a:cs typeface="Arial"/>
                <a:sym typeface="Arial"/>
              </a:rPr>
              <a:t>Cascading Style Sheets (CSS) — это язык иерархических правил (таблиц стилей), используемый для представления внешнего вида документа, написанного на HTML или XML (включая различные языки XML, такие как SVG и XHTML). CSS описывает, каким образом элемент должен отображаться на экране, на бумаге, голосом или с использованием других медиа средств.</a:t>
            </a:r>
            <a:endParaRPr dirty="0"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7183" y="1861949"/>
            <a:ext cx="4555200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77407" y="6417149"/>
            <a:ext cx="1686400" cy="3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>
              <a:buClr>
                <a:srgbClr val="01AFD1"/>
              </a:buClr>
              <a:buSzPts val="1000"/>
            </a:pPr>
            <a:endParaRPr sz="2400" dirty="0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83300" y="0"/>
            <a:ext cx="8627533" cy="144310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marR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 b="0" i="0" u="none" strike="noStrike" kern="1200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eaLnBrk="1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ru-RU" sz="6000" dirty="0" smtClean="0">
                <a:solidFill>
                  <a:srgbClr val="FF0000"/>
                </a:solidFill>
                <a:latin typeface="Georgia" panose="02040502050405020303" pitchFamily="18" charset="0"/>
              </a:rPr>
              <a:t>Верстка</a:t>
            </a:r>
            <a:endParaRPr lang="ru-RU" sz="6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0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395</TotalTime>
  <Words>621</Words>
  <Application>Microsoft Office PowerPoint</Application>
  <PresentationFormat>Широкоэкранный</PresentationFormat>
  <Paragraphs>164</Paragraphs>
  <Slides>15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Alfa Slab One</vt:lpstr>
      <vt:lpstr>Arial</vt:lpstr>
      <vt:lpstr>Average</vt:lpstr>
      <vt:lpstr>Calibri</vt:lpstr>
      <vt:lpstr>Century Gothic</vt:lpstr>
      <vt:lpstr>Georgia</vt:lpstr>
      <vt:lpstr>Oswald</vt:lpstr>
      <vt:lpstr>Wingdings 3</vt:lpstr>
      <vt:lpstr>Легкий дым</vt:lpstr>
      <vt:lpstr>Этапы создания сайта</vt:lpstr>
      <vt:lpstr>Идея сайта</vt:lpstr>
      <vt:lpstr>Макет сайта</vt:lpstr>
      <vt:lpstr>Макет сайта</vt:lpstr>
      <vt:lpstr>Макет сайта</vt:lpstr>
      <vt:lpstr>Макет сайта</vt:lpstr>
      <vt:lpstr>Презентация PowerPoint</vt:lpstr>
      <vt:lpstr>HTML</vt:lpstr>
      <vt:lpstr>CSS </vt:lpstr>
      <vt:lpstr>Java Script</vt:lpstr>
      <vt:lpstr>Верстка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Этапы создания сайта</dc:title>
  <dc:creator>Zhorau Siarhei</dc:creator>
  <cp:lastModifiedBy>Zhorau Siarhei</cp:lastModifiedBy>
  <cp:revision>23</cp:revision>
  <dcterms:created xsi:type="dcterms:W3CDTF">2019-10-06T13:41:35Z</dcterms:created>
  <dcterms:modified xsi:type="dcterms:W3CDTF">2019-10-06T20:17:07Z</dcterms:modified>
</cp:coreProperties>
</file>